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57" r:id="rId5"/>
    <p:sldId id="258" r:id="rId6"/>
    <p:sldId id="272" r:id="rId7"/>
    <p:sldId id="260" r:id="rId8"/>
    <p:sldId id="259" r:id="rId9"/>
    <p:sldId id="275" r:id="rId10"/>
    <p:sldId id="276" r:id="rId11"/>
    <p:sldId id="278" r:id="rId12"/>
    <p:sldId id="277" r:id="rId13"/>
    <p:sldId id="279" r:id="rId14"/>
    <p:sldId id="268" r:id="rId15"/>
    <p:sldId id="264" r:id="rId16"/>
    <p:sldId id="263" r:id="rId17"/>
    <p:sldId id="261" r:id="rId18"/>
    <p:sldId id="262" r:id="rId19"/>
    <p:sldId id="270" r:id="rId20"/>
    <p:sldId id="267" r:id="rId21"/>
    <p:sldId id="269" r:id="rId22"/>
    <p:sldId id="271" r:id="rId23"/>
    <p:sldId id="280" r:id="rId24"/>
    <p:sldId id="265" r:id="rId25"/>
    <p:sldId id="266" r:id="rId26"/>
    <p:sldId id="283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37C3-2572-4103-800E-D96D08A6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F9E23-9A93-4B00-8BC0-4E358B3E4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5777E-8827-4633-88E8-1787C64B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7AB58-D1AA-4163-B55C-8CFA4CA8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ECB8-8E80-4E4D-A0A2-4BF54024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40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1C73-4E78-4FA2-B63E-6FE25B0D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3474F-39F0-4569-9B52-1BA159678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3D6AB-332C-418D-93BE-A5ABBEF2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F666-65E1-4FD1-8D7B-ED4711EB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22FBD-F9D7-4927-A8BF-7712A191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62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3E9A1-7BCF-4F60-82BD-176C95EC3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1CB62-15E3-492E-9E40-67ED27644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EB02-9855-41D1-8D1E-F001F3C5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348FF-AB68-4CD4-AF18-27B8ACAB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62049-96FD-4F61-A106-DFFA5B35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188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C008-521F-4A9A-A848-C0475A23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66F2E-458F-462E-9824-CC5AB54F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B7779-9626-406B-98CF-D0020C89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45E77-D11A-4E1E-9718-F41F0CAA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2500-78A0-4681-89A6-E697609F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74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DC59-180B-4802-8250-4243FD34F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9657F-94E9-4F50-96D4-5156DB942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4267F-CE4C-4940-9059-AF84FE55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2DDC6-2D12-4D3B-9428-6C1B3C9E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A566-971D-4207-8A3F-C958D088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44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95A8-72A3-4E01-B50A-B63AF975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BCE1-016E-4A1F-8487-502759EF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1432E-4511-4862-B4C1-B2E3E4B2A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5DF3-1763-4DFF-8755-8B927EE04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1370F-5086-4200-BB50-289828E8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FB927-4B64-406B-AC62-F01532C1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12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D4FF-A43C-4F8A-B2CF-D038882D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DBC02-33D3-4BBC-B777-24007F367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4C601-5B9E-4DA2-8C31-5F5001B36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B63AD-DF87-466B-ADCC-3830C4367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52680-679A-48F1-87FD-78E772663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E0587-7D96-4D0A-8F84-3AAA0A8E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6933A-8D3D-46B6-B621-38734E47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3B28-580E-4A66-B5D1-E7416FF0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5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F128-548F-4752-812B-36D9CF6F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1A7A2-EE19-4D63-8BEB-474442DE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755BE-E4AA-42F6-96E4-B4BBA234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2A2A-1F03-482F-86E7-53B1ADDA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09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15FC0-6877-435E-B816-617B9C7E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F86CE-FCBB-4C50-BA20-08B90E9E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7DAC0-5C4A-4088-884E-0C83D7B3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546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59FC-14D6-457F-8DCE-39590E69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911B9-FC47-420F-A464-D099E9D9E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9AF03-46C3-4353-A8E7-32C9DD518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577C-3781-4EDC-AEEC-17F53DF98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EB55C-618C-477F-94BF-BD7BFBE7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625D2-2DF1-46C8-BF07-644E586F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93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30D3-04D4-4BE9-BB8E-7C2BAC45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B7859-3494-493F-BBF9-AA0B827F8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85004-1688-45BE-9A59-19BA93B11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1337A-73E4-4269-B853-024CE89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D934E-268A-4FAA-8551-4740FA3B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7CC01-74B5-444E-8799-68D15BD9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10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9B9FD-4F9D-4580-92E9-1E447851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F7E45-3164-45CD-BBB9-04A066478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09FBF-EDB5-4A0F-BF2B-11AABF70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89AEB-6025-4608-8035-7837FF468BFF}" type="datetimeFigureOut">
              <a:rPr lang="en-AU" smtClean="0"/>
              <a:t>2/05/2021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F35C6-AC79-437F-A633-5B8BA5936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C2DC2-0D9E-42AB-B906-1D95E7BB0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067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8%B5%B5%E5%B7%9E%E6%A1%A5/32450" TargetMode="External"/><Relationship Id="rId13" Type="http://schemas.openxmlformats.org/officeDocument/2006/relationships/hyperlink" Target="https://baike.baidu.com/item/%E5%B4%96%E5%A2%93/654131" TargetMode="External"/><Relationship Id="rId18" Type="http://schemas.openxmlformats.org/officeDocument/2006/relationships/hyperlink" Target="https://baike.baidu.com/item/%E4%B8%AD%E5%A4%AE%E7%A0%94%E7%A9%B6%E9%99%A2/1991121" TargetMode="External"/><Relationship Id="rId3" Type="http://schemas.openxmlformats.org/officeDocument/2006/relationships/hyperlink" Target="https://baike.baidu.com/item/%E6%A2%81%E6%80%9D%E6%88%90/121151" TargetMode="External"/><Relationship Id="rId7" Type="http://schemas.openxmlformats.org/officeDocument/2006/relationships/hyperlink" Target="https://baike.baidu.com/item/%E8%B5%B5%E5%8E%BF/1249864" TargetMode="External"/><Relationship Id="rId12" Type="http://schemas.openxmlformats.org/officeDocument/2006/relationships/hyperlink" Target="https://baike.baidu.com/item/%E5%94%90%E4%BB%A3%E5%BB%BA%E7%AD%91/1384165" TargetMode="External"/><Relationship Id="rId17" Type="http://schemas.openxmlformats.org/officeDocument/2006/relationships/hyperlink" Target="https://baike.baidu.com/item/%E7%BD%97%E5%93%B2%E6%96%87/4738847" TargetMode="External"/><Relationship Id="rId2" Type="http://schemas.openxmlformats.org/officeDocument/2006/relationships/hyperlink" Target="https://baike.baidu.com/item/%E4%B8%AD%E5%9B%BD%E8%90%A5%E9%80%A0%E5%AD%A6%E7%A4%BE%E6%B1%87%E5%88%8A/2070814" TargetMode="External"/><Relationship Id="rId16" Type="http://schemas.openxmlformats.org/officeDocument/2006/relationships/hyperlink" Target="https://baike.baidu.com/item/%E6%9D%8E%E5%BA%84/9571839" TargetMode="External"/><Relationship Id="rId20" Type="http://schemas.openxmlformats.org/officeDocument/2006/relationships/hyperlink" Target="https://baike.baidu.com/item/%E8%8E%AB%E5%AE%97%E6%B1%9F/40939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8%90%A5%E9%80%A0%E6%B3%95%E5%BC%8F/1126314" TargetMode="External"/><Relationship Id="rId11" Type="http://schemas.openxmlformats.org/officeDocument/2006/relationships/hyperlink" Target="https://baike.baidu.com/item/%E4%BA%94%E5%8F%B0%E5%B1%B1%E4%BD%9B%E5%85%89%E5%AF%BA%E5%A4%A7%E6%AE%BF/7933044" TargetMode="External"/><Relationship Id="rId5" Type="http://schemas.openxmlformats.org/officeDocument/2006/relationships/hyperlink" Target="https://baike.baidu.com/item/%E7%8B%AC%E4%B9%90%E5%AF%BA/341658" TargetMode="External"/><Relationship Id="rId15" Type="http://schemas.openxmlformats.org/officeDocument/2006/relationships/hyperlink" Target="https://baike.baidu.com/item/%E5%8D%97%E6%BA%AA%E5%8E%BF/813727" TargetMode="External"/><Relationship Id="rId10" Type="http://schemas.openxmlformats.org/officeDocument/2006/relationships/hyperlink" Target="https://baike.baidu.com/item/%E5%B1%B1%E4%B8%9C%E6%9B%B2%E9%98%9C%E5%AD%94%E5%BA%99/15402815" TargetMode="External"/><Relationship Id="rId19" Type="http://schemas.openxmlformats.org/officeDocument/2006/relationships/hyperlink" Target="https://baike.baidu.com/item/%E5%88%98%E8%87%B4%E5%B9%B3/1172197" TargetMode="External"/><Relationship Id="rId4" Type="http://schemas.openxmlformats.org/officeDocument/2006/relationships/hyperlink" Target="https://baike.baidu.com/item/%E8%93%9F%E5%8E%BF/331286" TargetMode="External"/><Relationship Id="rId9" Type="http://schemas.openxmlformats.org/officeDocument/2006/relationships/hyperlink" Target="https://baike.baidu.com/item/%E6%9D%AD%E5%B7%9E%E5%85%AD%E5%92%8C%E5%A1%94/6626301" TargetMode="External"/><Relationship Id="rId14" Type="http://schemas.openxmlformats.org/officeDocument/2006/relationships/hyperlink" Target="https://baike.baidu.com/item/%E4%B9%90%E5%B1%B1%E5%A4%A7%E4%BD%9B/14219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CE56-A200-46E6-9C55-7DCF48D70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8" y="1122363"/>
            <a:ext cx="10884024" cy="2387600"/>
          </a:xfrm>
        </p:spPr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25AAC-3741-4FC4-ADBB-1F3BE52F4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盛春楠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263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DBE3FF-DF9F-4748-B810-D5C8EF5A3253}"/>
              </a:ext>
            </a:extLst>
          </p:cNvPr>
          <p:cNvGrpSpPr/>
          <p:nvPr/>
        </p:nvGrpSpPr>
        <p:grpSpPr>
          <a:xfrm>
            <a:off x="229549" y="1507593"/>
            <a:ext cx="11732901" cy="2285543"/>
            <a:chOff x="456051" y="1271924"/>
            <a:chExt cx="10674781" cy="2037062"/>
          </a:xfrm>
        </p:grpSpPr>
        <p:pic>
          <p:nvPicPr>
            <p:cNvPr id="11" name="Picture 10" descr="A picture containing person, wall, necktie, posing&#10;&#10;Description automatically generated">
              <a:extLst>
                <a:ext uri="{FF2B5EF4-FFF2-40B4-BE49-F238E27FC236}">
                  <a16:creationId xmlns:a16="http://schemas.microsoft.com/office/drawing/2014/main" id="{045F8CBB-9023-4E20-B4B4-0253FF7AF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8" r="12754"/>
            <a:stretch/>
          </p:blipFill>
          <p:spPr>
            <a:xfrm>
              <a:off x="5002240" y="1279525"/>
              <a:ext cx="1490663" cy="2027238"/>
            </a:xfrm>
            <a:prstGeom prst="rect">
              <a:avLst/>
            </a:prstGeom>
          </p:spPr>
        </p:pic>
        <p:pic>
          <p:nvPicPr>
            <p:cNvPr id="7" name="Picture 6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313EA020-A5B3-4F06-8C3E-3F8F3F4F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578" y="1279525"/>
              <a:ext cx="1390650" cy="2027238"/>
            </a:xfrm>
            <a:prstGeom prst="rect">
              <a:avLst/>
            </a:prstGeom>
          </p:spPr>
        </p:pic>
        <p:pic>
          <p:nvPicPr>
            <p:cNvPr id="15" name="Picture 14" descr="A picture containing text, person, posing, black&#10;&#10;Description automatically generated">
              <a:extLst>
                <a:ext uri="{FF2B5EF4-FFF2-40B4-BE49-F238E27FC236}">
                  <a16:creationId xmlns:a16="http://schemas.microsoft.com/office/drawing/2014/main" id="{B6057DD7-16E8-4243-B376-582238409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" r="3179"/>
            <a:stretch/>
          </p:blipFill>
          <p:spPr>
            <a:xfrm>
              <a:off x="8128380" y="1271924"/>
              <a:ext cx="1390544" cy="2027238"/>
            </a:xfrm>
            <a:prstGeom prst="rect">
              <a:avLst/>
            </a:prstGeom>
          </p:spPr>
        </p:pic>
        <p:pic>
          <p:nvPicPr>
            <p:cNvPr id="5" name="Picture 4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681F550B-B8C4-4CEA-958D-EFC4CA4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873" y="1271924"/>
              <a:ext cx="1475537" cy="2034839"/>
            </a:xfrm>
            <a:prstGeom prst="rect">
              <a:avLst/>
            </a:prstGeom>
          </p:spPr>
        </p:pic>
        <p:pic>
          <p:nvPicPr>
            <p:cNvPr id="9" name="Picture 8" descr="A picture containing text, person, suit, white&#10;&#10;Description automatically generated">
              <a:extLst>
                <a:ext uri="{FF2B5EF4-FFF2-40B4-BE49-F238E27FC236}">
                  <a16:creationId xmlns:a16="http://schemas.microsoft.com/office/drawing/2014/main" id="{A0DB64C1-9ECC-4BC4-813C-E9B89C8F5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7" b="8711"/>
            <a:stretch/>
          </p:blipFill>
          <p:spPr>
            <a:xfrm>
              <a:off x="3446733" y="1279525"/>
              <a:ext cx="1555507" cy="2029461"/>
            </a:xfrm>
            <a:prstGeom prst="rect">
              <a:avLst/>
            </a:prstGeom>
          </p:spPr>
        </p:pic>
        <p:pic>
          <p:nvPicPr>
            <p:cNvPr id="13" name="Picture 12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F5C5AFEC-4257-4784-8D97-1A1794E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894" y="1271924"/>
              <a:ext cx="1531938" cy="2027238"/>
            </a:xfrm>
            <a:prstGeom prst="rect">
              <a:avLst/>
            </a:prstGeom>
          </p:spPr>
        </p:pic>
        <p:pic>
          <p:nvPicPr>
            <p:cNvPr id="17" name="Picture 16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0DEA7578-A967-4B2C-9D94-C22D8DE78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0" t="767" r="18007" b="1124"/>
            <a:stretch/>
          </p:blipFill>
          <p:spPr>
            <a:xfrm>
              <a:off x="456051" y="1279525"/>
              <a:ext cx="1428750" cy="20272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D54390-31CF-46E4-A992-E28D522C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715" y="4892358"/>
            <a:ext cx="10543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</a:rPr>
              <a:t>中国营造学社的先驱者们</a:t>
            </a:r>
            <a:endParaRPr lang="en-AU" sz="40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0B140-E4F8-46C3-ADF2-3636906058CA}"/>
              </a:ext>
            </a:extLst>
          </p:cNvPr>
          <p:cNvSpPr txBox="1"/>
          <p:nvPr/>
        </p:nvSpPr>
        <p:spPr>
          <a:xfrm>
            <a:off x="179131" y="3879641"/>
            <a:ext cx="117329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      朱启钤                  梁思成                    林徽音                    刘敦桢                    陈明达                  莫宗江                   罗哲文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007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88E1C824-D7FF-4F7B-A527-C5F494B6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2022475"/>
            <a:ext cx="2051050" cy="2757488"/>
          </a:xfrm>
          <a:prstGeom prst="rect">
            <a:avLst/>
          </a:prstGeom>
        </p:spPr>
      </p:pic>
      <p:pic>
        <p:nvPicPr>
          <p:cNvPr id="13" name="Picture 12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F766E458-90D7-4DE5-9E53-A77E7A47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4851400"/>
            <a:ext cx="2051050" cy="1325563"/>
          </a:xfrm>
          <a:prstGeom prst="rect">
            <a:avLst/>
          </a:prstGeom>
        </p:spPr>
      </p:pic>
      <p:pic>
        <p:nvPicPr>
          <p:cNvPr id="9" name="Picture 8" descr="A picture containing outdoor, sky, old&#10;&#10;Description automatically generated">
            <a:extLst>
              <a:ext uri="{FF2B5EF4-FFF2-40B4-BE49-F238E27FC236}">
                <a16:creationId xmlns:a16="http://schemas.microsoft.com/office/drawing/2014/main" id="{C538E11D-B648-417E-B569-464C2501A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75" y="2022475"/>
            <a:ext cx="3084513" cy="4154488"/>
          </a:xfrm>
          <a:prstGeom prst="rect">
            <a:avLst/>
          </a:prstGeom>
        </p:spPr>
      </p:pic>
      <p:pic>
        <p:nvPicPr>
          <p:cNvPr id="7" name="Picture 6" descr="A picture containing text, outdoor, step, gear&#10;&#10;Description automatically generated">
            <a:extLst>
              <a:ext uri="{FF2B5EF4-FFF2-40B4-BE49-F238E27FC236}">
                <a16:creationId xmlns:a16="http://schemas.microsoft.com/office/drawing/2014/main" id="{7F69E48D-1069-4181-8454-56743CE73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2022475"/>
            <a:ext cx="1243013" cy="1836738"/>
          </a:xfrm>
          <a:prstGeom prst="rect">
            <a:avLst/>
          </a:prstGeom>
        </p:spPr>
      </p:pic>
      <p:pic>
        <p:nvPicPr>
          <p:cNvPr id="17" name="Picture 16" descr="A picture containing text, person, standing, posing&#10;&#10;Description automatically generated">
            <a:extLst>
              <a:ext uri="{FF2B5EF4-FFF2-40B4-BE49-F238E27FC236}">
                <a16:creationId xmlns:a16="http://schemas.microsoft.com/office/drawing/2014/main" id="{48B6E888-F2A7-4E03-9888-8294AB6E1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3930650"/>
            <a:ext cx="1243013" cy="2246313"/>
          </a:xfrm>
          <a:prstGeom prst="rect">
            <a:avLst/>
          </a:prstGeom>
        </p:spPr>
      </p:pic>
      <p:pic>
        <p:nvPicPr>
          <p:cNvPr id="11" name="Picture 10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3AE264F4-2497-4CF2-A15F-74CA2F724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2022475"/>
            <a:ext cx="1917700" cy="1236663"/>
          </a:xfrm>
          <a:prstGeom prst="rect">
            <a:avLst/>
          </a:prstGeom>
        </p:spPr>
      </p:pic>
      <p:pic>
        <p:nvPicPr>
          <p:cNvPr id="15" name="Picture 14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515B08DB-6611-4859-B7A4-477F3601E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13" y="2022475"/>
            <a:ext cx="1903413" cy="1236663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E03008B-C291-40E8-A84E-75C1666FB4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3330575"/>
            <a:ext cx="3892550" cy="2846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4BD38-B60C-4AAB-94EE-359E736A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b="1" kern="1200" dirty="0">
                <a:latin typeface="+mj-lt"/>
                <a:ea typeface="+mj-ea"/>
                <a:cs typeface="+mj-cs"/>
              </a:rPr>
              <a:t>中国营造学社的野外考察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3FA9A-95A1-4E72-8ABD-2B45430BCABF}"/>
              </a:ext>
            </a:extLst>
          </p:cNvPr>
          <p:cNvSpPr txBox="1"/>
          <p:nvPr/>
        </p:nvSpPr>
        <p:spPr>
          <a:xfrm>
            <a:off x="7445375" y="681037"/>
            <a:ext cx="414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林徽音是风餐露宿、攀檐走壁的建筑史学家，写诗只是她的业余爱好，更不是各种青春狗血浪漫剧的主角。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881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05DF-694C-44B0-966D-947852B8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r>
              <a:rPr lang="zh-CN" altLang="en-US" b="1" dirty="0"/>
              <a:t>中国营造学社简史</a:t>
            </a:r>
            <a:endParaRPr lang="en-AU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2DEE2E-F667-44F8-BDFC-68CB18CD2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53498"/>
              </p:ext>
            </p:extLst>
          </p:nvPr>
        </p:nvGraphicFramePr>
        <p:xfrm>
          <a:off x="600173" y="1206632"/>
          <a:ext cx="10991653" cy="54658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85740">
                  <a:extLst>
                    <a:ext uri="{9D8B030D-6E8A-4147-A177-3AD203B41FA5}">
                      <a16:colId xmlns:a16="http://schemas.microsoft.com/office/drawing/2014/main" val="55415681"/>
                    </a:ext>
                  </a:extLst>
                </a:gridCol>
                <a:gridCol w="9605913">
                  <a:extLst>
                    <a:ext uri="{9D8B030D-6E8A-4147-A177-3AD203B41FA5}">
                      <a16:colId xmlns:a16="http://schemas.microsoft.com/office/drawing/2014/main" val="1149307668"/>
                    </a:ext>
                  </a:extLst>
                </a:gridCol>
              </a:tblGrid>
              <a:tr h="129461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>
                          <a:solidFill>
                            <a:srgbClr val="333333"/>
                          </a:solidFill>
                          <a:effectLst/>
                        </a:rPr>
                        <a:t>时间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大事记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745512583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1930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中国 营造学社正式成立。是年，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2"/>
                        </a:rPr>
                        <a:t>中国营造学社汇刊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创刊。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48306037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学社设文献和法式两部，前者重资料收集，后者重事物测量和法式整理。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70204324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首次赴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4"/>
                        </a:rPr>
                        <a:t>蓟县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5"/>
                        </a:rPr>
                        <a:t>独乐寺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。建于辽代的独乐寺，上承唐代遗风，下起宋式营造，是研究中国建筑发展和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6"/>
                        </a:rPr>
                        <a:t>营造法式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01581302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1933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调查山西大同应县及河北正定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7"/>
                        </a:rPr>
                        <a:t>赵县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等古建筑，发现多处宋辽金时期的古建，包括应县佛宫寺木塔和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8"/>
                        </a:rPr>
                        <a:t>赵州桥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4606667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调查山西河北多处古建。同时，应浙江建设厅之邀，计划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9"/>
                        </a:rPr>
                        <a:t>杭州六和塔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的修建计划，并调查浙江古建。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96086917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故宫文物整理委员会聘请学社为技术顾问，学社得以修葺北平许多古建。又筹划了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0"/>
                        </a:rPr>
                        <a:t>山东曲阜孔庙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重修计划，同年还调查了河北河南苏州北平等多处古建。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47408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AU" sz="1200">
                          <a:solidFill>
                            <a:srgbClr val="333333"/>
                          </a:solidFill>
                          <a:effectLst/>
                        </a:rPr>
                        <a:t>1936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调查河北，山东，山西，陕西等多处古建。同年，日寇侵华在即，学社同志将在华北地区的古建筑测毕，为中国古建筑遗产留下尽可能多的宝贵资料。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4104826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1937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继续在河北，河南，山东，山西，山西等地开展调查。其中，山西的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1"/>
                        </a:rPr>
                        <a:t>五台山佛光寺大殿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被确认为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2"/>
                        </a:rPr>
                        <a:t>唐代建筑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，其发现意义重大。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0807399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1938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学社临时迁往昆明。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10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月，对昆明古建进行考察。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11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月赴滇西北部进行考察。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7044081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开始计划已久的川康地区调查，调查古建包括汉阙，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3"/>
                        </a:rPr>
                        <a:t>崖墓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，摩崖石刻，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4"/>
                        </a:rPr>
                        <a:t>乐山大佛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等。这是学社同仁最后一次野外考察。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13820750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1940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年冬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随中央研究历史语言研究所迁往四川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5"/>
                        </a:rPr>
                        <a:t>南溪县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6"/>
                        </a:rPr>
                        <a:t>李庄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7029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年以后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学社无力组织野外考察，集中精力整理资料，其中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编写了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和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图像与中国建筑史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083629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梁思成率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编写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战时文物建筑保护目录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，使许多古建幸免于难。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666217685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年抗战胜利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学社经费来源已经枯竭。教育部建议将学社与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8"/>
                        </a:rPr>
                        <a:t>中央研究院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史语所或中央博物馆合并。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遂决定到清华大学创办建筑系，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9"/>
                        </a:rPr>
                        <a:t>刘致平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20"/>
                        </a:rPr>
                        <a:t>莫宗江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也随梁思成到清华大学。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41388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38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木结构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666813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36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6DEC-B4CF-4F60-B549-EC2411BC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07227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传统木构建筑的框架结构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C5D91B-F5B3-45AD-B8BB-47581C008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2" r="-1" b="-1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FED477-5DFF-49DD-86A1-F41218E4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7" r="2" b="19890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138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roller coaster&#10;&#10;Description automatically generated with low confidence">
            <a:extLst>
              <a:ext uri="{FF2B5EF4-FFF2-40B4-BE49-F238E27FC236}">
                <a16:creationId xmlns:a16="http://schemas.microsoft.com/office/drawing/2014/main" id="{B3D5803D-E4C7-4AB8-99E2-FAB7646F0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5F48C1-6D84-49EA-9FD6-356073AA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25DE97-D994-472F-8A70-174B871E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6" y="1953730"/>
            <a:ext cx="9193008" cy="4641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19141F-78CF-4AC4-B6D0-CEF098F95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8" y="1475792"/>
            <a:ext cx="7834604" cy="53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4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9FA9BC-5B71-41F1-B235-097E2618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2" y="382880"/>
            <a:ext cx="5007005" cy="1325563"/>
          </a:xfrm>
        </p:spPr>
        <p:txBody>
          <a:bodyPr>
            <a:noAutofit/>
          </a:bodyPr>
          <a:lstStyle/>
          <a:p>
            <a:r>
              <a:rPr lang="zh-CN" altLang="en-US" sz="3200" b="1" dirty="0"/>
              <a:t>唐宋建筑的分层结构示意：唐代庑殿式建筑</a:t>
            </a:r>
            <a:endParaRPr lang="en-AU" sz="32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BDABECA-91E9-494F-AF24-018AB7E42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08" y="0"/>
            <a:ext cx="611579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2B30F-1CF6-4D38-B445-A37AE3E2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" y="2127380"/>
            <a:ext cx="5744448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9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28F8-B434-4A57-BDF3-8AD64A65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7" y="365125"/>
            <a:ext cx="7324724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唐宋建筑的分层结构举例：平坐建筑</a:t>
            </a:r>
            <a:endParaRPr lang="en-AU" sz="3200" b="1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D0B001-674B-4E9E-B900-6F5DC7D4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43" y="0"/>
            <a:ext cx="3290537" cy="6858000"/>
          </a:xfrm>
          <a:prstGeom prst="rect">
            <a:avLst/>
          </a:prstGeom>
        </p:spPr>
      </p:pic>
      <p:pic>
        <p:nvPicPr>
          <p:cNvPr id="7" name="Picture 6" descr="A model of a building&#10;&#10;Description automatically generated with low confidence">
            <a:extLst>
              <a:ext uri="{FF2B5EF4-FFF2-40B4-BE49-F238E27FC236}">
                <a16:creationId xmlns:a16="http://schemas.microsoft.com/office/drawing/2014/main" id="{291FA40C-ED72-433D-8737-36A816784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6" y="1795949"/>
            <a:ext cx="7324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48337A-DA3F-4B39-8BDC-152C2001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kern="1200" dirty="0">
                <a:latin typeface="+mj-lt"/>
                <a:ea typeface="+mj-ea"/>
                <a:cs typeface="+mj-cs"/>
              </a:rPr>
              <a:t>唐宋建筑的分层结构</a:t>
            </a:r>
            <a:r>
              <a:rPr lang="zh-CN" altLang="en-US" b="1" dirty="0"/>
              <a:t>示意</a:t>
            </a:r>
            <a:r>
              <a:rPr lang="zh-CN" altLang="en-US" b="1" kern="1200" dirty="0">
                <a:latin typeface="+mj-lt"/>
                <a:ea typeface="+mj-ea"/>
                <a:cs typeface="+mj-cs"/>
              </a:rPr>
              <a:t>（宋式）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404832-F260-4836-8663-EBF5DDDA40B4}"/>
              </a:ext>
            </a:extLst>
          </p:cNvPr>
          <p:cNvGrpSpPr/>
          <p:nvPr/>
        </p:nvGrpSpPr>
        <p:grpSpPr>
          <a:xfrm>
            <a:off x="1146937" y="1512888"/>
            <a:ext cx="9898125" cy="5059512"/>
            <a:chOff x="1652588" y="1844675"/>
            <a:chExt cx="8883650" cy="4449763"/>
          </a:xfrm>
        </p:grpSpPr>
        <p:pic>
          <p:nvPicPr>
            <p:cNvPr id="6" name="Picture 5" descr="A picture containing text, building&#10;&#10;Description automatically generated">
              <a:extLst>
                <a:ext uri="{FF2B5EF4-FFF2-40B4-BE49-F238E27FC236}">
                  <a16:creationId xmlns:a16="http://schemas.microsoft.com/office/drawing/2014/main" id="{E3878425-6797-4916-B219-722D2D35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1844675"/>
              <a:ext cx="4411663" cy="2197100"/>
            </a:xfrm>
            <a:prstGeom prst="rect">
              <a:avLst/>
            </a:prstGeom>
          </p:spPr>
        </p:pic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ED1179F-EECB-40D6-A9BB-BC67EA32E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4102100"/>
              <a:ext cx="4411663" cy="2192338"/>
            </a:xfrm>
            <a:prstGeom prst="rect">
              <a:avLst/>
            </a:prstGeom>
          </p:spPr>
        </p:pic>
        <p:pic>
          <p:nvPicPr>
            <p:cNvPr id="8" name="Picture 7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AFB9FA5-97A7-42D0-B3B0-60127AC9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1844675"/>
              <a:ext cx="4411663" cy="2192338"/>
            </a:xfrm>
            <a:prstGeom prst="rect">
              <a:avLst/>
            </a:prstGeom>
          </p:spPr>
        </p:pic>
        <p:pic>
          <p:nvPicPr>
            <p:cNvPr id="10" name="Picture 9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3EBD9C4-6463-4C77-9A0A-91F1F819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4095750"/>
              <a:ext cx="4411663" cy="219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97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9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EC614A-8975-42CE-AEBB-45CD39AA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666" y="655128"/>
            <a:ext cx="2219857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枓栱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5193F97-0CF7-45C5-B3AA-901C4C79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83"/>
          <a:stretch/>
        </p:blipFill>
        <p:spPr bwMode="auto">
          <a:xfrm>
            <a:off x="603504" y="10"/>
            <a:ext cx="5769864" cy="3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C8EE059-AB39-4517-9D26-9DAE4682C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66560" y="73152"/>
            <a:ext cx="1178966" cy="232963"/>
            <a:chOff x="7763256" y="73152"/>
            <a:chExt cx="1178966" cy="232963"/>
          </a:xfrm>
        </p:grpSpPr>
        <p:sp>
          <p:nvSpPr>
            <p:cNvPr id="103" name="Rectangle 64">
              <a:extLst>
                <a:ext uri="{FF2B5EF4-FFF2-40B4-BE49-F238E27FC236}">
                  <a16:creationId xmlns:a16="http://schemas.microsoft.com/office/drawing/2014/main" id="{06531543-D90B-4A60-B8CD-BB0211E2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98C10909-A040-47B2-95CA-06D64D90D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4">
              <a:extLst>
                <a:ext uri="{FF2B5EF4-FFF2-40B4-BE49-F238E27FC236}">
                  <a16:creationId xmlns:a16="http://schemas.microsoft.com/office/drawing/2014/main" id="{BFA1FB9A-31E1-485B-89D0-2EE3705B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66">
              <a:extLst>
                <a:ext uri="{FF2B5EF4-FFF2-40B4-BE49-F238E27FC236}">
                  <a16:creationId xmlns:a16="http://schemas.microsoft.com/office/drawing/2014/main" id="{FFF9BF03-9E6D-45DB-8C3E-8F79C0CB1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4">
              <a:extLst>
                <a:ext uri="{FF2B5EF4-FFF2-40B4-BE49-F238E27FC236}">
                  <a16:creationId xmlns:a16="http://schemas.microsoft.com/office/drawing/2014/main" id="{668F4955-768F-488E-9666-219B2AD05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66">
              <a:extLst>
                <a:ext uri="{FF2B5EF4-FFF2-40B4-BE49-F238E27FC236}">
                  <a16:creationId xmlns:a16="http://schemas.microsoft.com/office/drawing/2014/main" id="{89983B3C-CAEB-41D7-9733-EF376E080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64">
              <a:extLst>
                <a:ext uri="{FF2B5EF4-FFF2-40B4-BE49-F238E27FC236}">
                  <a16:creationId xmlns:a16="http://schemas.microsoft.com/office/drawing/2014/main" id="{5B85CDA9-8452-46D6-923F-6D33A963A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66">
              <a:extLst>
                <a:ext uri="{FF2B5EF4-FFF2-40B4-BE49-F238E27FC236}">
                  <a16:creationId xmlns:a16="http://schemas.microsoft.com/office/drawing/2014/main" id="{02BAFAD7-8326-4F54-9691-A52797E45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4">
              <a:extLst>
                <a:ext uri="{FF2B5EF4-FFF2-40B4-BE49-F238E27FC236}">
                  <a16:creationId xmlns:a16="http://schemas.microsoft.com/office/drawing/2014/main" id="{83ED0952-51A1-4A0A-BFF9-C3E440E0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6">
              <a:extLst>
                <a:ext uri="{FF2B5EF4-FFF2-40B4-BE49-F238E27FC236}">
                  <a16:creationId xmlns:a16="http://schemas.microsoft.com/office/drawing/2014/main" id="{098627B9-4B6E-416D-921B-FC0306123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64">
              <a:extLst>
                <a:ext uri="{FF2B5EF4-FFF2-40B4-BE49-F238E27FC236}">
                  <a16:creationId xmlns:a16="http://schemas.microsoft.com/office/drawing/2014/main" id="{487E1204-E4D5-452A-BF17-CE05816DD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66">
              <a:extLst>
                <a:ext uri="{FF2B5EF4-FFF2-40B4-BE49-F238E27FC236}">
                  <a16:creationId xmlns:a16="http://schemas.microsoft.com/office/drawing/2014/main" id="{ABF43A5C-9DFB-4745-ABFB-03235AA0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64">
              <a:extLst>
                <a:ext uri="{FF2B5EF4-FFF2-40B4-BE49-F238E27FC236}">
                  <a16:creationId xmlns:a16="http://schemas.microsoft.com/office/drawing/2014/main" id="{3548981F-3241-438F-B0A4-A08CFD11C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6">
              <a:extLst>
                <a:ext uri="{FF2B5EF4-FFF2-40B4-BE49-F238E27FC236}">
                  <a16:creationId xmlns:a16="http://schemas.microsoft.com/office/drawing/2014/main" id="{DC8B92ED-8D54-449C-BCD8-8691A29FB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4">
              <a:extLst>
                <a:ext uri="{FF2B5EF4-FFF2-40B4-BE49-F238E27FC236}">
                  <a16:creationId xmlns:a16="http://schemas.microsoft.com/office/drawing/2014/main" id="{25854E89-E0C2-44BF-B649-2E6B8D281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6">
              <a:extLst>
                <a:ext uri="{FF2B5EF4-FFF2-40B4-BE49-F238E27FC236}">
                  <a16:creationId xmlns:a16="http://schemas.microsoft.com/office/drawing/2014/main" id="{C4A8AFAD-478B-4570-A740-495F1080A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4">
              <a:extLst>
                <a:ext uri="{FF2B5EF4-FFF2-40B4-BE49-F238E27FC236}">
                  <a16:creationId xmlns:a16="http://schemas.microsoft.com/office/drawing/2014/main" id="{9B9C6D6E-E1C6-4E59-BBCE-F50C5E2E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66">
              <a:extLst>
                <a:ext uri="{FF2B5EF4-FFF2-40B4-BE49-F238E27FC236}">
                  <a16:creationId xmlns:a16="http://schemas.microsoft.com/office/drawing/2014/main" id="{6C712499-E868-4C04-9170-7829A8C33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64">
              <a:extLst>
                <a:ext uri="{FF2B5EF4-FFF2-40B4-BE49-F238E27FC236}">
                  <a16:creationId xmlns:a16="http://schemas.microsoft.com/office/drawing/2014/main" id="{BCDB2C0A-DE9F-4812-8422-4CF1BAA8B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66">
              <a:extLst>
                <a:ext uri="{FF2B5EF4-FFF2-40B4-BE49-F238E27FC236}">
                  <a16:creationId xmlns:a16="http://schemas.microsoft.com/office/drawing/2014/main" id="{B829B12E-77BD-445F-88A8-A43904BAD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896E8E9-475B-4D55-806C-6AB0FAC9C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r="2" b="5226"/>
          <a:stretch/>
        </p:blipFill>
        <p:spPr>
          <a:xfrm>
            <a:off x="603503" y="3236976"/>
            <a:ext cx="5769864" cy="3621024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610F85-F051-42BC-B9DA-F5FC8A8E8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194"/>
          <a:stretch/>
        </p:blipFill>
        <p:spPr bwMode="auto">
          <a:xfrm>
            <a:off x="6412992" y="3236976"/>
            <a:ext cx="5779008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10902-F602-4786-B216-68DA3BDC577E}"/>
              </a:ext>
            </a:extLst>
          </p:cNvPr>
          <p:cNvSpPr txBox="1"/>
          <p:nvPr/>
        </p:nvSpPr>
        <p:spPr>
          <a:xfrm>
            <a:off x="4102495" y="28219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营造法式柱头六铺作</a:t>
            </a:r>
            <a:endParaRPr lang="en-A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EF0732-745E-44A9-B186-4BC8E4E9EF62}"/>
              </a:ext>
            </a:extLst>
          </p:cNvPr>
          <p:cNvSpPr txBox="1"/>
          <p:nvPr/>
        </p:nvSpPr>
        <p:spPr>
          <a:xfrm>
            <a:off x="9929842" y="64886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营造法式补间六铺作</a:t>
            </a:r>
            <a:endParaRPr lang="en-A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A67936-C6DE-4535-8A85-3ED7BAFB1927}"/>
              </a:ext>
            </a:extLst>
          </p:cNvPr>
          <p:cNvSpPr txBox="1"/>
          <p:nvPr/>
        </p:nvSpPr>
        <p:spPr>
          <a:xfrm>
            <a:off x="3956180" y="6488658"/>
            <a:ext cx="24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营造法式转角七铺作</a:t>
            </a:r>
            <a:endParaRPr lang="en-AU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700087C-EE8B-4D89-95AB-0DB071A6F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9" y="650224"/>
            <a:ext cx="26955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62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45DA-5A3A-4F95-9CBA-C591F0A2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D1F5-88D9-4D47-8162-7F840B9D7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我对建筑学的理解</a:t>
            </a:r>
            <a:endParaRPr lang="en-AU" altLang="zh-CN" dirty="0"/>
          </a:p>
          <a:p>
            <a:r>
              <a:rPr lang="zh-CN" altLang="en-US" dirty="0"/>
              <a:t>中国古建筑？东亚古建筑</a:t>
            </a:r>
            <a:endParaRPr lang="en-AU" altLang="zh-CN" dirty="0"/>
          </a:p>
          <a:p>
            <a:r>
              <a:rPr lang="zh-CN" altLang="en-US" dirty="0"/>
              <a:t>中国营造学社</a:t>
            </a:r>
            <a:endParaRPr lang="en-AU" altLang="zh-CN" dirty="0"/>
          </a:p>
          <a:p>
            <a:r>
              <a:rPr lang="zh-CN" altLang="en-US" dirty="0"/>
              <a:t>木结构</a:t>
            </a:r>
            <a:endParaRPr lang="en-AU" altLang="zh-CN" dirty="0"/>
          </a:p>
          <a:p>
            <a:r>
              <a:rPr lang="zh-CN" altLang="en-US" dirty="0"/>
              <a:t>木结构的蜕变</a:t>
            </a:r>
            <a:endParaRPr lang="en-AU" altLang="zh-CN" dirty="0"/>
          </a:p>
          <a:p>
            <a:r>
              <a:rPr lang="zh-CN" altLang="en-US" dirty="0"/>
              <a:t>学习古建筑需要读哪些书？</a:t>
            </a:r>
            <a:endParaRPr lang="en-AU" altLang="zh-CN" dirty="0"/>
          </a:p>
          <a:p>
            <a:r>
              <a:rPr lang="zh-CN" altLang="en-US" dirty="0"/>
              <a:t>走南闯北去看古建筑</a:t>
            </a:r>
            <a:endParaRPr lang="en-AU" altLang="zh-CN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9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3076-2BF7-4165-BA4C-D6FF20E3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斗栱的拼装</a:t>
            </a:r>
            <a:endParaRPr lang="en-AU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9387D1-9D8B-40D0-AADB-0572EBC9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92" y="1690688"/>
            <a:ext cx="3960308" cy="51673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54BD135-9980-4BA3-8082-BC2B348D9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805"/>
            <a:ext cx="5137214" cy="518178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470E2C-15FA-4154-AD03-A0866C7BF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04" y="4645504"/>
            <a:ext cx="3103688" cy="19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营造法式笔记：柱头四铺作和补间四铺作 - 老茂 - 直立人老茂 Laomaos Blog">
            <a:extLst>
              <a:ext uri="{FF2B5EF4-FFF2-40B4-BE49-F238E27FC236}">
                <a16:creationId xmlns:a16="http://schemas.microsoft.com/office/drawing/2014/main" id="{34140223-C4AA-485A-AF03-929A26CC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14" y="2212496"/>
            <a:ext cx="3103688" cy="21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4C2661DD-54F9-43F9-94AA-A41185692715}"/>
              </a:ext>
            </a:extLst>
          </p:cNvPr>
          <p:cNvSpPr/>
          <p:nvPr/>
        </p:nvSpPr>
        <p:spPr>
          <a:xfrm>
            <a:off x="4646644" y="3672518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23C2ED-D21E-47FB-A04F-0DBD5E95DE81}"/>
              </a:ext>
            </a:extLst>
          </p:cNvPr>
          <p:cNvSpPr/>
          <p:nvPr/>
        </p:nvSpPr>
        <p:spPr>
          <a:xfrm rot="10800000">
            <a:off x="7817313" y="5767739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55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70B0-6189-404F-AFC7-138A376C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>
            <a:normAutofit/>
          </a:bodyPr>
          <a:lstStyle/>
          <a:p>
            <a:r>
              <a:rPr lang="zh-CN" altLang="en-US" sz="3600" b="1"/>
              <a:t>唐宋建筑的斗栱融合于木构架</a:t>
            </a:r>
            <a:endParaRPr lang="en-AU" sz="3600" b="1" dirty="0"/>
          </a:p>
        </p:txBody>
      </p:sp>
      <p:pic>
        <p:nvPicPr>
          <p:cNvPr id="2050" name="Picture 2" descr="中华传统建筑丨记录中国现存宋代木结构古建筑- 雪花新闻">
            <a:extLst>
              <a:ext uri="{FF2B5EF4-FFF2-40B4-BE49-F238E27FC236}">
                <a16:creationId xmlns:a16="http://schemas.microsoft.com/office/drawing/2014/main" id="{93DD35A2-9F5F-47EB-B2B8-B7AE784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3419161"/>
            <a:ext cx="4328043" cy="32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中华传统建筑丨记录中国现存宋代木结构古建筑- 雪花新闻">
            <a:extLst>
              <a:ext uri="{FF2B5EF4-FFF2-40B4-BE49-F238E27FC236}">
                <a16:creationId xmlns:a16="http://schemas.microsoft.com/office/drawing/2014/main" id="{EDF1EEC0-79A5-4CBD-ADC2-C56B279D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490" y="821213"/>
            <a:ext cx="4551978" cy="25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F1E61B0-F3DF-4F0E-85D6-4ECF1652D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738396"/>
            <a:ext cx="6765130" cy="292366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6724637-2C64-4A2E-BA4A-F87253256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87624"/>
            <a:ext cx="6765130" cy="2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2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5A84E-9642-49CB-A708-9347D0BA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15"/>
            <a:ext cx="10515600" cy="165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200" b="1" dirty="0"/>
              <a:t>不同风格的</a:t>
            </a:r>
            <a:r>
              <a:rPr lang="zh-CN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斗栱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6FB8756-118F-41B6-87B2-A409B1E1D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46A373-301B-4839-A885-8D20101C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r="583"/>
          <a:stretch/>
        </p:blipFill>
        <p:spPr>
          <a:xfrm>
            <a:off x="4208848" y="2028574"/>
            <a:ext cx="3802338" cy="204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095E9-7ECF-44D8-9F52-2A8FD7E17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r="6183"/>
          <a:stretch/>
        </p:blipFill>
        <p:spPr>
          <a:xfrm>
            <a:off x="8184248" y="2021786"/>
            <a:ext cx="3802338" cy="204346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E02AD350-D928-4366-950E-67CF00984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r="7921"/>
          <a:stretch/>
        </p:blipFill>
        <p:spPr>
          <a:xfrm>
            <a:off x="185394" y="4257335"/>
            <a:ext cx="3802338" cy="2043469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6F8E843-7306-4CA9-B3F0-681380F255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r="9174"/>
          <a:stretch/>
        </p:blipFill>
        <p:spPr>
          <a:xfrm>
            <a:off x="4195500" y="4257335"/>
            <a:ext cx="3802338" cy="2043469"/>
          </a:xfrm>
          <a:prstGeom prst="rect">
            <a:avLst/>
          </a:prstGeom>
        </p:spPr>
      </p:pic>
      <p:pic>
        <p:nvPicPr>
          <p:cNvPr id="5" name="Picture 4" descr="A picture containing text, reptile, dinosaur&#10;&#10;Description automatically generated">
            <a:extLst>
              <a:ext uri="{FF2B5EF4-FFF2-40B4-BE49-F238E27FC236}">
                <a16:creationId xmlns:a16="http://schemas.microsoft.com/office/drawing/2014/main" id="{7F619700-428F-47E7-A13D-74E6E240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8170900" y="4250547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木结构的蜕变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62841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4F81-F8D7-4465-BF7F-5837DFEC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85" y="552964"/>
            <a:ext cx="5060633" cy="591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200" b="1" dirty="0"/>
              <a:t>斗栱尺寸随时代不断缩小</a:t>
            </a:r>
            <a:endParaRPr lang="en-US" sz="32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EA72E7C-D3BF-4B69-A231-852619BDA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3833407"/>
            <a:ext cx="5879197" cy="242516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8B1F1DF-0587-4207-88F4-53713599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31" y="1284051"/>
            <a:ext cx="4002403" cy="5408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BAE38-BF77-43E9-B8B7-1D8E7722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634251"/>
            <a:ext cx="5890365" cy="2562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C7EED-6983-4FD4-8816-0F1EE46727E0}"/>
              </a:ext>
            </a:extLst>
          </p:cNvPr>
          <p:cNvSpPr txBox="1"/>
          <p:nvPr/>
        </p:nvSpPr>
        <p:spPr>
          <a:xfrm>
            <a:off x="8724151" y="32339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唐式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514F0C-F011-46E5-AE31-58DE0F750BE6}"/>
              </a:ext>
            </a:extLst>
          </p:cNvPr>
          <p:cNvSpPr txBox="1"/>
          <p:nvPr/>
        </p:nvSpPr>
        <p:spPr>
          <a:xfrm>
            <a:off x="8724150" y="6373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清式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313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6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718499F-CE0C-4F23-8EE6-4418DFF1B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513551"/>
            <a:ext cx="7307813" cy="524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61E6A-467F-422E-A6AC-A78552E819FD}"/>
              </a:ext>
            </a:extLst>
          </p:cNvPr>
          <p:cNvSpPr txBox="1"/>
          <p:nvPr/>
        </p:nvSpPr>
        <p:spPr>
          <a:xfrm>
            <a:off x="4032514" y="4772182"/>
            <a:ext cx="7307813" cy="9858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300">
                <a:solidFill>
                  <a:srgbClr val="FFFFFF"/>
                </a:solidFill>
              </a:rPr>
              <a:t>清式八架椽屋</a:t>
            </a:r>
            <a:endParaRPr lang="en-AU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4F81-F8D7-4465-BF7F-5837DFEC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318720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斗栱最终沦为装饰性构件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31938-0945-4134-BD73-CE48F7DABA95}"/>
              </a:ext>
            </a:extLst>
          </p:cNvPr>
          <p:cNvSpPr txBox="1"/>
          <p:nvPr/>
        </p:nvSpPr>
        <p:spPr>
          <a:xfrm>
            <a:off x="5170346" y="597511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明代和清代的官式建筑已经不具备关键结构作用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358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/>
              <a:t>Why</a:t>
            </a:r>
            <a:r>
              <a:rPr lang="zh-CN" altLang="en-US" sz="4800" b="1" dirty="0"/>
              <a:t>古建筑？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97166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学习古建筑需要读哪些书？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3049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26EC-7E35-432C-91C0-39FF3BB5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古建筑书单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FFC3-6493-4011-BE41-E4624B3E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7944" cy="4351338"/>
          </a:xfrm>
        </p:spPr>
        <p:txBody>
          <a:bodyPr/>
          <a:lstStyle/>
          <a:p>
            <a:r>
              <a:rPr lang="zh-CN" altLang="en-US" dirty="0"/>
              <a:t>营造法式</a:t>
            </a:r>
            <a:endParaRPr lang="en-AU" altLang="zh-CN" dirty="0"/>
          </a:p>
          <a:p>
            <a:r>
              <a:rPr lang="zh-CN" altLang="en-US" dirty="0"/>
              <a:t>图像中国建筑史</a:t>
            </a:r>
            <a:endParaRPr lang="en-AU" altLang="zh-CN" dirty="0"/>
          </a:p>
          <a:p>
            <a:r>
              <a:rPr lang="zh-CN" altLang="en-US" dirty="0"/>
              <a:t>营造法式注释</a:t>
            </a:r>
            <a:endParaRPr lang="en-AU" altLang="zh-CN" dirty="0"/>
          </a:p>
          <a:p>
            <a:r>
              <a:rPr lang="zh-CN" altLang="en-US" dirty="0"/>
              <a:t>清式营造则例</a:t>
            </a:r>
            <a:endParaRPr lang="en-AU" altLang="zh-CN" dirty="0"/>
          </a:p>
          <a:p>
            <a:r>
              <a:rPr lang="zh-CN" altLang="en-US" dirty="0"/>
              <a:t>营造法原</a:t>
            </a:r>
            <a:endParaRPr lang="en-AU" altLang="zh-CN" dirty="0"/>
          </a:p>
          <a:p>
            <a:r>
              <a:rPr lang="zh-CN" altLang="en-US" dirty="0"/>
              <a:t>营造法原诠释</a:t>
            </a:r>
            <a:endParaRPr lang="en-AU" altLang="zh-CN" dirty="0"/>
          </a:p>
          <a:p>
            <a:r>
              <a:rPr lang="zh-CN" altLang="en-US" dirty="0"/>
              <a:t>斗栱（上、下）</a:t>
            </a:r>
            <a:endParaRPr lang="en-AU" altLang="zh-CN" dirty="0"/>
          </a:p>
          <a:p>
            <a:r>
              <a:rPr lang="zh-CN" altLang="en-US" dirty="0"/>
              <a:t>中国古建筑木作营造技术</a:t>
            </a:r>
            <a:endParaRPr lang="en-AU" altLang="zh-CN" dirty="0"/>
          </a:p>
          <a:p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EB9691-A32C-4BAB-BB2C-D158329B78A1}"/>
              </a:ext>
            </a:extLst>
          </p:cNvPr>
          <p:cNvSpPr txBox="1">
            <a:spLocks/>
          </p:cNvSpPr>
          <p:nvPr/>
        </p:nvSpPr>
        <p:spPr>
          <a:xfrm>
            <a:off x="6326171" y="1825625"/>
            <a:ext cx="4487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营造法式辞解</a:t>
            </a:r>
            <a:endParaRPr lang="en-AU" altLang="zh-CN" dirty="0"/>
          </a:p>
          <a:p>
            <a:r>
              <a:rPr lang="zh-CN" altLang="en-US" dirty="0"/>
              <a:t>应县木塔</a:t>
            </a:r>
            <a:endParaRPr lang="en-AU" altLang="zh-CN" dirty="0"/>
          </a:p>
          <a:p>
            <a:r>
              <a:rPr lang="zh-CN" altLang="en-US" dirty="0"/>
              <a:t>蓟县独乐寺</a:t>
            </a:r>
            <a:endParaRPr lang="en-AU" altLang="zh-CN" dirty="0"/>
          </a:p>
          <a:p>
            <a:r>
              <a:rPr lang="zh-CN" altLang="en-US" dirty="0"/>
              <a:t>义县奉国寺</a:t>
            </a:r>
            <a:endParaRPr lang="en-AU" altLang="zh-CN" dirty="0"/>
          </a:p>
          <a:p>
            <a:r>
              <a:rPr lang="zh-CN" altLang="en-US" dirty="0"/>
              <a:t>中国古代建筑史</a:t>
            </a:r>
            <a:endParaRPr lang="en-AU" altLang="zh-CN" dirty="0"/>
          </a:p>
          <a:p>
            <a:r>
              <a:rPr lang="zh-CN" altLang="en-US" dirty="0"/>
              <a:t>中国古代建筑史（</a:t>
            </a:r>
            <a:r>
              <a:rPr lang="en-US" altLang="zh-CN" dirty="0"/>
              <a:t>6</a:t>
            </a:r>
            <a:r>
              <a:rPr lang="zh-CN" altLang="en-US" dirty="0"/>
              <a:t>册）</a:t>
            </a:r>
            <a:endParaRPr lang="en-AU" altLang="zh-CN" dirty="0"/>
          </a:p>
          <a:p>
            <a:r>
              <a:rPr lang="zh-CN" altLang="en-US" dirty="0"/>
              <a:t>唐风建筑营造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210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我对建筑学的理解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70590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137C228-7E55-46C2-A791-DBDBB2ED2F7A}"/>
              </a:ext>
            </a:extLst>
          </p:cNvPr>
          <p:cNvSpPr/>
          <p:nvPr/>
        </p:nvSpPr>
        <p:spPr>
          <a:xfrm>
            <a:off x="567430" y="932156"/>
            <a:ext cx="11057137" cy="56994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星球规划（</a:t>
            </a:r>
            <a:r>
              <a:rPr lang="en-US" altLang="zh-CN" dirty="0"/>
              <a:t>What Elon Musk will do</a:t>
            </a:r>
            <a:r>
              <a:rPr lang="zh-CN" altLang="en-US" dirty="0"/>
              <a:t>）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784E2-9039-44E6-AA04-E04C5631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82126" cy="1325563"/>
          </a:xfrm>
        </p:spPr>
        <p:txBody>
          <a:bodyPr/>
          <a:lstStyle/>
          <a:p>
            <a:r>
              <a:rPr lang="zh-CN" altLang="en-US" b="1" dirty="0"/>
              <a:t>设计的空间粒度</a:t>
            </a:r>
            <a:endParaRPr lang="en-AU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921B83-C9CF-446A-96E8-A8926A263360}"/>
              </a:ext>
            </a:extLst>
          </p:cNvPr>
          <p:cNvSpPr/>
          <p:nvPr/>
        </p:nvSpPr>
        <p:spPr>
          <a:xfrm>
            <a:off x="1782930" y="2112884"/>
            <a:ext cx="8626136" cy="43799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城市规划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D9F39E-078F-4A87-BDBD-AAF765AC260C}"/>
              </a:ext>
            </a:extLst>
          </p:cNvPr>
          <p:cNvSpPr/>
          <p:nvPr/>
        </p:nvSpPr>
        <p:spPr>
          <a:xfrm>
            <a:off x="3056877" y="3151574"/>
            <a:ext cx="6063449" cy="321371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某区域的规划设计、大园林的设计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710C9C-8C69-49C8-A0A3-3C2EEE456322}"/>
              </a:ext>
            </a:extLst>
          </p:cNvPr>
          <p:cNvSpPr/>
          <p:nvPr/>
        </p:nvSpPr>
        <p:spPr>
          <a:xfrm>
            <a:off x="3541450" y="4074850"/>
            <a:ext cx="5109100" cy="220166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建筑设计、较小的园林设计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0D764-68B2-4D28-AF49-33B895350A81}"/>
              </a:ext>
            </a:extLst>
          </p:cNvPr>
          <p:cNvSpPr/>
          <p:nvPr/>
        </p:nvSpPr>
        <p:spPr>
          <a:xfrm>
            <a:off x="3939096" y="4669654"/>
            <a:ext cx="4313808" cy="151808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装饰、小景观、设计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6AAF24-3806-4C36-9E55-A0F632FC64D9}"/>
              </a:ext>
            </a:extLst>
          </p:cNvPr>
          <p:cNvSpPr/>
          <p:nvPr/>
        </p:nvSpPr>
        <p:spPr>
          <a:xfrm>
            <a:off x="4784786" y="5205614"/>
            <a:ext cx="2622427" cy="8877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产品、家具设计</a:t>
            </a:r>
            <a:endParaRPr lang="en-AU" altLang="zh-CN" dirty="0"/>
          </a:p>
          <a:p>
            <a:pPr algn="ctr"/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D2486-8789-448E-896C-326FA233564C}"/>
              </a:ext>
            </a:extLst>
          </p:cNvPr>
          <p:cNvGrpSpPr/>
          <p:nvPr/>
        </p:nvGrpSpPr>
        <p:grpSpPr>
          <a:xfrm>
            <a:off x="9534617" y="446220"/>
            <a:ext cx="2226622" cy="369332"/>
            <a:chOff x="9534617" y="446220"/>
            <a:chExt cx="2226622" cy="369332"/>
          </a:xfrm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CCF8BB6-4790-47B5-9D61-F3B2B08729C8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932F5-C41A-41A2-931A-681E66B3D88D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我触碰到的尺度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11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D3CA-1D0E-4396-837A-C0719856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201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建筑学被各大学科瓜分？还是建筑学统领各大学科？</a:t>
            </a:r>
            <a:endParaRPr lang="en-AU" sz="3600" b="1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F15B8FE-2653-4A51-99E5-7682A2A39092}"/>
              </a:ext>
            </a:extLst>
          </p:cNvPr>
          <p:cNvSpPr/>
          <p:nvPr/>
        </p:nvSpPr>
        <p:spPr>
          <a:xfrm>
            <a:off x="5296269" y="3647986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建筑学</a:t>
            </a:r>
            <a:endParaRPr lang="en-AU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FCCBDA0-4735-4F0D-972B-92CD7A80F814}"/>
              </a:ext>
            </a:extLst>
          </p:cNvPr>
          <p:cNvSpPr/>
          <p:nvPr/>
        </p:nvSpPr>
        <p:spPr>
          <a:xfrm>
            <a:off x="6706341" y="1458869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材料学</a:t>
            </a:r>
            <a:endParaRPr lang="en-AU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04B4A2D-3929-41B7-9AB5-6D3E6B0387F4}"/>
              </a:ext>
            </a:extLst>
          </p:cNvPr>
          <p:cNvSpPr/>
          <p:nvPr/>
        </p:nvSpPr>
        <p:spPr>
          <a:xfrm>
            <a:off x="1648288" y="4894540"/>
            <a:ext cx="2463553" cy="763493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工程力学、计算力学</a:t>
            </a:r>
            <a:endParaRPr lang="en-AU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B3C58AA-CCE4-4377-9AB7-5774FDCD0A66}"/>
              </a:ext>
            </a:extLst>
          </p:cNvPr>
          <p:cNvSpPr/>
          <p:nvPr/>
        </p:nvSpPr>
        <p:spPr>
          <a:xfrm>
            <a:off x="4420340" y="1444045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大数据</a:t>
            </a:r>
            <a:endParaRPr lang="en-AU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8A63352-CC88-440C-93F2-7247C73B6F5A}"/>
              </a:ext>
            </a:extLst>
          </p:cNvPr>
          <p:cNvSpPr/>
          <p:nvPr/>
        </p:nvSpPr>
        <p:spPr>
          <a:xfrm>
            <a:off x="8839201" y="5778223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土木工程</a:t>
            </a:r>
            <a:endParaRPr lang="en-AU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93E377A-36F9-4438-88BC-E9457CA0FE6A}"/>
              </a:ext>
            </a:extLst>
          </p:cNvPr>
          <p:cNvSpPr/>
          <p:nvPr/>
        </p:nvSpPr>
        <p:spPr>
          <a:xfrm>
            <a:off x="8434528" y="3754890"/>
            <a:ext cx="2938508" cy="93954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地球物理学、行星物理学、空间物理学</a:t>
            </a:r>
            <a:endParaRPr lang="en-AU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9C15CDB3-2DAE-44EB-8638-B958F8B753E9}"/>
              </a:ext>
            </a:extLst>
          </p:cNvPr>
          <p:cNvSpPr/>
          <p:nvPr/>
        </p:nvSpPr>
        <p:spPr>
          <a:xfrm>
            <a:off x="1965294" y="3952141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计算机算法</a:t>
            </a:r>
            <a:endParaRPr lang="en-AU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540D828-A3E6-461D-9337-EA47B4842757}"/>
              </a:ext>
            </a:extLst>
          </p:cNvPr>
          <p:cNvSpPr/>
          <p:nvPr/>
        </p:nvSpPr>
        <p:spPr>
          <a:xfrm>
            <a:off x="2701030" y="2190090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计算机软件</a:t>
            </a:r>
            <a:endParaRPr lang="en-AU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1B17C06-6F6F-43C5-839B-9BF7D2DED47B}"/>
              </a:ext>
            </a:extLst>
          </p:cNvPr>
          <p:cNvSpPr/>
          <p:nvPr/>
        </p:nvSpPr>
        <p:spPr>
          <a:xfrm>
            <a:off x="2988076" y="5909440"/>
            <a:ext cx="2247529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人体工程学、人因</a:t>
            </a:r>
            <a:endParaRPr lang="en-AU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6A6A570E-B108-4E2F-BA35-83B824E508B0}"/>
              </a:ext>
            </a:extLst>
          </p:cNvPr>
          <p:cNvSpPr/>
          <p:nvPr/>
        </p:nvSpPr>
        <p:spPr>
          <a:xfrm>
            <a:off x="8569172" y="2235795"/>
            <a:ext cx="2058139" cy="5329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气象学、气候学</a:t>
            </a:r>
            <a:endParaRPr lang="en-AU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CF3757D-9B99-46FD-8017-3B17E6453C47}"/>
              </a:ext>
            </a:extLst>
          </p:cNvPr>
          <p:cNvSpPr/>
          <p:nvPr/>
        </p:nvSpPr>
        <p:spPr>
          <a:xfrm>
            <a:off x="8670526" y="489454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地质学</a:t>
            </a:r>
            <a:endParaRPr lang="en-AU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2DFAD274-F023-4BCF-89B0-C9800DD6F430}"/>
              </a:ext>
            </a:extLst>
          </p:cNvPr>
          <p:cNvSpPr/>
          <p:nvPr/>
        </p:nvSpPr>
        <p:spPr>
          <a:xfrm>
            <a:off x="2258627" y="3075042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人工智能</a:t>
            </a:r>
            <a:endParaRPr lang="en-AU" dirty="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FEC8B32-3349-4ADA-AC07-C034E25711BA}"/>
              </a:ext>
            </a:extLst>
          </p:cNvPr>
          <p:cNvCxnSpPr>
            <a:stCxn id="4" idx="0"/>
            <a:endCxn id="7" idx="2"/>
          </p:cNvCxnSpPr>
          <p:nvPr/>
        </p:nvCxnSpPr>
        <p:spPr>
          <a:xfrm rot="16200000" flipV="1">
            <a:off x="4857166" y="2449841"/>
            <a:ext cx="1520360" cy="875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80251C1-5D99-4D71-A30C-83B1F85BB474}"/>
              </a:ext>
            </a:extLst>
          </p:cNvPr>
          <p:cNvCxnSpPr>
            <a:cxnSpLocks/>
            <a:stCxn id="4" idx="0"/>
            <a:endCxn id="12" idx="3"/>
          </p:cNvCxnSpPr>
          <p:nvPr/>
        </p:nvCxnSpPr>
        <p:spPr>
          <a:xfrm rot="16200000" flipV="1">
            <a:off x="4579159" y="2171835"/>
            <a:ext cx="1116105" cy="18361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0FB0D37-F439-4D2D-A7CC-366D29A3A7B1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5400000" flipH="1" flipV="1">
            <a:off x="6007578" y="2190182"/>
            <a:ext cx="1505536" cy="1410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6EA6F2B-A8DF-4AAA-BB0B-BE3B2031CACB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6814351" y="2502250"/>
            <a:ext cx="1754821" cy="14875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046F74-D43B-404B-92B3-61FE9289423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814351" y="3989777"/>
            <a:ext cx="1620177" cy="2348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EBC9080-D5C8-4117-98C3-6F6BE8CA0CE7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814351" y="3989777"/>
            <a:ext cx="1856175" cy="12465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331287A-2558-4AE4-88A3-535B6BD5A08D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 rot="16200000" flipH="1">
            <a:off x="6553032" y="3833844"/>
            <a:ext cx="1788447" cy="27838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2C1C77-42EA-48E9-A9B9-2980E0AFC388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rot="5400000">
            <a:off x="4294640" y="4148769"/>
            <a:ext cx="1577873" cy="19434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F81F4FE-C815-4669-BC31-8CABE14E5FC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4186202" y="3025431"/>
            <a:ext cx="562973" cy="31752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ACD786C-13C2-448F-B89F-9023665EEA14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rot="10800000">
            <a:off x="3776709" y="3416833"/>
            <a:ext cx="1519560" cy="5729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2EFBA71-BB24-4174-9E3C-78E31FE5F6E4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3483377" y="3989776"/>
            <a:ext cx="1812893" cy="3041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708C2D-FB7B-410A-8182-F4E74C987E7B}"/>
              </a:ext>
            </a:extLst>
          </p:cNvPr>
          <p:cNvGrpSpPr/>
          <p:nvPr/>
        </p:nvGrpSpPr>
        <p:grpSpPr>
          <a:xfrm>
            <a:off x="9330431" y="1606321"/>
            <a:ext cx="2226622" cy="369332"/>
            <a:chOff x="9534617" y="446220"/>
            <a:chExt cx="2226622" cy="369332"/>
          </a:xfrm>
        </p:grpSpPr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AE264467-1F4C-4CBA-ACB4-E0C85FA95B30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45B408-A724-4F8B-8BB0-1A0566D5868F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我触碰过的领域</a:t>
              </a:r>
              <a:endParaRPr lang="en-AU" dirty="0"/>
            </a:p>
          </p:txBody>
        </p:sp>
      </p:grp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0785C1CE-6DBE-491F-86A1-0D835D9FBAFC}"/>
              </a:ext>
            </a:extLst>
          </p:cNvPr>
          <p:cNvSpPr/>
          <p:nvPr/>
        </p:nvSpPr>
        <p:spPr>
          <a:xfrm>
            <a:off x="8637237" y="291831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化学、能源</a:t>
            </a:r>
            <a:endParaRPr lang="en-AU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20E5603B-E8A0-444E-919E-12068F3E3A03}"/>
              </a:ext>
            </a:extLst>
          </p:cNvPr>
          <p:cNvCxnSpPr>
            <a:cxnSpLocks/>
            <a:stCxn id="4" idx="3"/>
            <a:endCxn id="58" idx="1"/>
          </p:cNvCxnSpPr>
          <p:nvPr/>
        </p:nvCxnSpPr>
        <p:spPr>
          <a:xfrm flipV="1">
            <a:off x="6814351" y="3260101"/>
            <a:ext cx="1822886" cy="729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E5F169A8-B8A2-483B-A262-0F095C2D73EB}"/>
              </a:ext>
            </a:extLst>
          </p:cNvPr>
          <p:cNvSpPr/>
          <p:nvPr/>
        </p:nvSpPr>
        <p:spPr>
          <a:xfrm>
            <a:off x="5743481" y="5938845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历史、文化</a:t>
            </a:r>
            <a:endParaRPr lang="en-AU" dirty="0"/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668287CB-A12B-478E-A9EC-2F48589C7EFB}"/>
              </a:ext>
            </a:extLst>
          </p:cNvPr>
          <p:cNvCxnSpPr>
            <a:cxnSpLocks/>
            <a:stCxn id="4" idx="2"/>
            <a:endCxn id="67" idx="0"/>
          </p:cNvCxnSpPr>
          <p:nvPr/>
        </p:nvCxnSpPr>
        <p:spPr>
          <a:xfrm rot="16200000" flipH="1">
            <a:off x="5475277" y="4911600"/>
            <a:ext cx="1607278" cy="447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9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中国古建筑？</a:t>
            </a:r>
            <a:br>
              <a:rPr lang="en-AU" altLang="zh-CN" sz="4800" b="1" dirty="0"/>
            </a:br>
            <a:r>
              <a:rPr lang="zh-CN" altLang="en-US" sz="4800" b="1" dirty="0"/>
              <a:t>东亚古建筑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46649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958E-676E-4774-BA62-11FD9E2C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传统木构建筑的外形</a:t>
            </a:r>
            <a:endParaRPr lang="en-AU" b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B601F8B-0FDD-4365-A96A-919BAEB9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8" y="1690688"/>
            <a:ext cx="8324597" cy="480218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1F9F6A5-B003-475E-A6CF-556C1067A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94" y="1376942"/>
            <a:ext cx="2644114" cy="237863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3A360C5-A456-4682-9C3C-70388D576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155" y="3894611"/>
            <a:ext cx="2192653" cy="259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9091A-7B3F-4191-B80B-608EAB3A028A}"/>
              </a:ext>
            </a:extLst>
          </p:cNvPr>
          <p:cNvSpPr txBox="1"/>
          <p:nvPr/>
        </p:nvSpPr>
        <p:spPr>
          <a:xfrm>
            <a:off x="11022938" y="2381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庑殿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BD206-55A5-455F-9235-B54E2A65ADE7}"/>
              </a:ext>
            </a:extLst>
          </p:cNvPr>
          <p:cNvSpPr txBox="1"/>
          <p:nvPr/>
        </p:nvSpPr>
        <p:spPr>
          <a:xfrm>
            <a:off x="11030634" y="50812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歇山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659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0B67-1C5B-4F0D-84E1-7760DD97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东亚传统木构建筑的两个维度</a:t>
            </a:r>
            <a:endParaRPr lang="en-AU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9DD2D3-EEEF-44DD-A224-B8202663EF66}"/>
              </a:ext>
            </a:extLst>
          </p:cNvPr>
          <p:cNvSpPr/>
          <p:nvPr/>
        </p:nvSpPr>
        <p:spPr>
          <a:xfrm>
            <a:off x="3344292" y="4864963"/>
            <a:ext cx="8287305" cy="1748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山西、辽宁、河北、陕西、北京、朝鲜、韩国、江苏、上海、日本、浙江、福建、广东、台湾、越南、广西、云南</a:t>
            </a:r>
            <a:r>
              <a:rPr lang="en-US" altLang="zh-CN" dirty="0"/>
              <a:t>……</a:t>
            </a:r>
            <a:endParaRPr lang="en-AU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B47ECF2-B3F0-4ADE-8798-F53A1E0576A9}"/>
              </a:ext>
            </a:extLst>
          </p:cNvPr>
          <p:cNvSpPr/>
          <p:nvPr/>
        </p:nvSpPr>
        <p:spPr>
          <a:xfrm>
            <a:off x="414781" y="1313895"/>
            <a:ext cx="3753790" cy="52999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现代</a:t>
            </a:r>
            <a:endParaRPr lang="en-AU" altLang="zh-CN" dirty="0"/>
          </a:p>
          <a:p>
            <a:pPr algn="ctr"/>
            <a:r>
              <a:rPr lang="zh-CN" altLang="en-US" dirty="0"/>
              <a:t>民国</a:t>
            </a:r>
            <a:endParaRPr lang="en-AU" altLang="zh-CN" dirty="0"/>
          </a:p>
          <a:p>
            <a:pPr algn="ctr"/>
            <a:r>
              <a:rPr lang="zh-CN" altLang="en-US" dirty="0"/>
              <a:t>清朝（江户、明治）</a:t>
            </a:r>
            <a:endParaRPr lang="en-AU" altLang="zh-CN" dirty="0"/>
          </a:p>
          <a:p>
            <a:pPr algn="ctr"/>
            <a:r>
              <a:rPr lang="zh-CN" altLang="en-US" dirty="0"/>
              <a:t>明朝（室町）</a:t>
            </a:r>
            <a:endParaRPr lang="en-AU" altLang="zh-CN" dirty="0"/>
          </a:p>
          <a:p>
            <a:pPr algn="ctr"/>
            <a:r>
              <a:rPr lang="zh-CN" altLang="en-US" dirty="0"/>
              <a:t>元（镰仓）</a:t>
            </a:r>
            <a:endParaRPr lang="en-AU" altLang="zh-CN" dirty="0"/>
          </a:p>
          <a:p>
            <a:pPr algn="ctr"/>
            <a:r>
              <a:rPr lang="zh-CN" altLang="en-US" dirty="0"/>
              <a:t>南宋、金（镰仓）</a:t>
            </a:r>
            <a:endParaRPr lang="en-AU" altLang="zh-CN" dirty="0"/>
          </a:p>
          <a:p>
            <a:pPr algn="ctr"/>
            <a:r>
              <a:rPr lang="zh-CN" altLang="en-US" dirty="0"/>
              <a:t>北宋、辽（平安）</a:t>
            </a:r>
            <a:endParaRPr lang="en-AU" altLang="zh-CN" dirty="0"/>
          </a:p>
          <a:p>
            <a:pPr algn="ctr"/>
            <a:r>
              <a:rPr lang="zh-CN" altLang="en-US" dirty="0"/>
              <a:t>五代十国、辽（平安）</a:t>
            </a:r>
            <a:endParaRPr lang="en-AU" altLang="zh-CN" dirty="0"/>
          </a:p>
          <a:p>
            <a:pPr algn="ctr"/>
            <a:r>
              <a:rPr lang="zh-CN" altLang="en-US" dirty="0"/>
              <a:t>隋、唐（飞鸟、奈良）</a:t>
            </a:r>
            <a:endParaRPr lang="en-AU" altLang="zh-CN" dirty="0"/>
          </a:p>
          <a:p>
            <a:pPr algn="ctr"/>
            <a:r>
              <a:rPr lang="zh-CN" altLang="en-US" dirty="0"/>
              <a:t>南北朝</a:t>
            </a:r>
            <a:endParaRPr lang="en-US" altLang="zh-CN" dirty="0"/>
          </a:p>
          <a:p>
            <a:pPr algn="ctr"/>
            <a:r>
              <a:rPr lang="zh-CN" altLang="en-US" dirty="0"/>
              <a:t>三国魏晋</a:t>
            </a:r>
            <a:endParaRPr lang="en-AU" altLang="zh-CN" dirty="0"/>
          </a:p>
          <a:p>
            <a:pPr algn="ctr"/>
            <a:r>
              <a:rPr lang="en-US" altLang="zh-CN" dirty="0"/>
              <a:t>……</a:t>
            </a:r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64E8A-2985-4FD9-A067-347EB63C2A7C}"/>
              </a:ext>
            </a:extLst>
          </p:cNvPr>
          <p:cNvSpPr txBox="1"/>
          <p:nvPr/>
        </p:nvSpPr>
        <p:spPr>
          <a:xfrm>
            <a:off x="3437397" y="39638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C6BA2-F4CD-4CFD-B364-7F46C6DC6239}"/>
              </a:ext>
            </a:extLst>
          </p:cNvPr>
          <p:cNvSpPr txBox="1"/>
          <p:nvPr/>
        </p:nvSpPr>
        <p:spPr>
          <a:xfrm>
            <a:off x="6096000" y="6244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空间</a:t>
            </a:r>
            <a:endParaRPr lang="en-AU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40D4BF3-255E-4AB8-A079-86CC3698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1" y="1578106"/>
            <a:ext cx="5882446" cy="35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中国营造学社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9853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990</Words>
  <Application>Microsoft Office PowerPoint</Application>
  <PresentationFormat>Widescreen</PresentationFormat>
  <Paragraphs>162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Tw Cen MT</vt:lpstr>
      <vt:lpstr>Office Theme</vt:lpstr>
      <vt:lpstr>中国传统木构建筑简述</vt:lpstr>
      <vt:lpstr>中国传统木构建筑简述</vt:lpstr>
      <vt:lpstr>我对建筑学的理解</vt:lpstr>
      <vt:lpstr>设计的空间粒度</vt:lpstr>
      <vt:lpstr>建筑学被各大学科瓜分？还是建筑学统领各大学科？</vt:lpstr>
      <vt:lpstr>中国古建筑？ 东亚古建筑</vt:lpstr>
      <vt:lpstr>传统木构建筑的外形</vt:lpstr>
      <vt:lpstr>东亚传统木构建筑的两个维度</vt:lpstr>
      <vt:lpstr>中国营造学社</vt:lpstr>
      <vt:lpstr>中国营造学社的先驱者们</vt:lpstr>
      <vt:lpstr>中国营造学社的野外考察</vt:lpstr>
      <vt:lpstr>中国营造学社简史</vt:lpstr>
      <vt:lpstr>木结构</vt:lpstr>
      <vt:lpstr>传统木构建筑的框架结构</vt:lpstr>
      <vt:lpstr>唐宋建筑的分层结构——铺作层</vt:lpstr>
      <vt:lpstr>唐宋建筑的分层结构示意：唐代庑殿式建筑</vt:lpstr>
      <vt:lpstr>唐宋建筑的分层结构举例：平坐建筑</vt:lpstr>
      <vt:lpstr>唐宋建筑的分层结构示意（宋式）</vt:lpstr>
      <vt:lpstr>枓栱</vt:lpstr>
      <vt:lpstr>斗栱的拼装</vt:lpstr>
      <vt:lpstr>唐宋建筑的斗栱融合于木构架</vt:lpstr>
      <vt:lpstr>不同风格的斗栱</vt:lpstr>
      <vt:lpstr>木结构的蜕变</vt:lpstr>
      <vt:lpstr>斗栱尺寸随时代不断缩小</vt:lpstr>
      <vt:lpstr>斗栱最终沦为装饰性构件</vt:lpstr>
      <vt:lpstr>Why古建筑？</vt:lpstr>
      <vt:lpstr>学习古建筑需要读哪些书？</vt:lpstr>
      <vt:lpstr>古建筑书单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中国传统木构建筑简述</dc:title>
  <dc:creator>Chunnan Sheng</dc:creator>
  <cp:lastModifiedBy>Chunnan Sheng</cp:lastModifiedBy>
  <cp:revision>72</cp:revision>
  <dcterms:created xsi:type="dcterms:W3CDTF">2021-04-10T19:50:57Z</dcterms:created>
  <dcterms:modified xsi:type="dcterms:W3CDTF">2021-05-02T06:27:53Z</dcterms:modified>
</cp:coreProperties>
</file>